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1" r:id="rId3"/>
    <p:sldId id="262" r:id="rId4"/>
    <p:sldId id="257" r:id="rId5"/>
    <p:sldId id="258" r:id="rId6"/>
    <p:sldId id="259" r:id="rId7"/>
    <p:sldId id="260"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055"/>
    <a:srgbClr val="0070C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105" d="100"/>
          <a:sy n="105" d="100"/>
        </p:scale>
        <p:origin x="77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18" Type="http://schemas.openxmlformats.org/officeDocument/2006/relationships/customXml" Target="../customXml/item3.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17"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DEAD13D-F61F-4631-A96D-CAEDE9F71D87}" type="datetimeFigureOut">
              <a:rPr lang="en-GB" smtClean="0"/>
              <a:t>03/09/2025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7932147-E172-4311-8492-7A186F2E3DE9}" type="slidenum">
              <a:rPr lang="en-GB" smtClean="0"/>
              <a:t>‹#›</a:t>
            </a:fld>
            <a:endParaRPr lang="en-GB"/>
          </a:p>
        </p:txBody>
      </p:sp>
    </p:spTree>
    <p:extLst>
      <p:ext uri="{BB962C8B-B14F-4D97-AF65-F5344CB8AC3E}">
        <p14:creationId xmlns:p14="http://schemas.microsoft.com/office/powerpoint/2010/main" val="16179722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1396D2-EDA4-7C39-14FE-E8CB517792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B7394C6E-F80F-048A-3AF1-499A6644F8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2BE299DD-3ECF-C27C-90F6-9C076C3C09AF}"/>
              </a:ext>
            </a:extLst>
          </p:cNvPr>
          <p:cNvSpPr>
            <a:spLocks noGrp="1"/>
          </p:cNvSpPr>
          <p:nvPr>
            <p:ph type="dt" sz="half" idx="10"/>
          </p:nvPr>
        </p:nvSpPr>
        <p:spPr/>
        <p:txBody>
          <a:bodyPr/>
          <a:lstStyle/>
          <a:p>
            <a:fld id="{AE7DF1FC-DCD6-4BE0-95F7-981D7D5692CD}" type="datetime1">
              <a:rPr lang="en-GB" smtClean="0"/>
              <a:t>03/09/2025</a:t>
            </a:fld>
            <a:endParaRPr lang="en-GB"/>
          </a:p>
        </p:txBody>
      </p:sp>
      <p:sp>
        <p:nvSpPr>
          <p:cNvPr id="5" name="Footer Placeholder 4">
            <a:extLst>
              <a:ext uri="{FF2B5EF4-FFF2-40B4-BE49-F238E27FC236}">
                <a16:creationId xmlns:a16="http://schemas.microsoft.com/office/drawing/2014/main" id="{2AD7215D-18CE-7F28-7426-3747ABD3888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71CDDAA-E6CE-C53A-AFBF-7CF56B0491AC}"/>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3999080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155DC-09AE-E431-03E0-AEE48FE1386D}"/>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CF09220A-4727-4F6E-98BA-B679A209693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6D851317-5B3B-4FEF-8631-4AD17175B2E9}"/>
              </a:ext>
            </a:extLst>
          </p:cNvPr>
          <p:cNvSpPr>
            <a:spLocks noGrp="1"/>
          </p:cNvSpPr>
          <p:nvPr>
            <p:ph type="dt" sz="half" idx="10"/>
          </p:nvPr>
        </p:nvSpPr>
        <p:spPr/>
        <p:txBody>
          <a:bodyPr/>
          <a:lstStyle/>
          <a:p>
            <a:fld id="{B68CF8FA-B65A-44AF-AB01-E2D7F2901AE1}" type="datetime1">
              <a:rPr lang="en-GB" smtClean="0"/>
              <a:t>03/09/2025</a:t>
            </a:fld>
            <a:endParaRPr lang="en-GB"/>
          </a:p>
        </p:txBody>
      </p:sp>
      <p:sp>
        <p:nvSpPr>
          <p:cNvPr id="5" name="Footer Placeholder 4">
            <a:extLst>
              <a:ext uri="{FF2B5EF4-FFF2-40B4-BE49-F238E27FC236}">
                <a16:creationId xmlns:a16="http://schemas.microsoft.com/office/drawing/2014/main" id="{8FB5D611-7156-05A9-2F9E-A01D322D7B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EB2FB41-EE32-A634-8EDC-8CAFB8BDABE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421938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6F04D83-8549-1D56-1556-F35D10B18340}"/>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D5FAE8CF-C61D-96DD-49E1-84DC9048986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3DA55DA-5F87-3247-B2A6-66744B3AF1C4}"/>
              </a:ext>
            </a:extLst>
          </p:cNvPr>
          <p:cNvSpPr>
            <a:spLocks noGrp="1"/>
          </p:cNvSpPr>
          <p:nvPr>
            <p:ph type="dt" sz="half" idx="10"/>
          </p:nvPr>
        </p:nvSpPr>
        <p:spPr/>
        <p:txBody>
          <a:bodyPr/>
          <a:lstStyle/>
          <a:p>
            <a:fld id="{87DC05DA-8DAB-4B12-893F-0442D9733A2D}" type="datetime1">
              <a:rPr lang="en-GB" smtClean="0"/>
              <a:t>03/09/2025</a:t>
            </a:fld>
            <a:endParaRPr lang="en-GB"/>
          </a:p>
        </p:txBody>
      </p:sp>
      <p:sp>
        <p:nvSpPr>
          <p:cNvPr id="5" name="Footer Placeholder 4">
            <a:extLst>
              <a:ext uri="{FF2B5EF4-FFF2-40B4-BE49-F238E27FC236}">
                <a16:creationId xmlns:a16="http://schemas.microsoft.com/office/drawing/2014/main" id="{86D8AAD4-291F-46FE-040D-C958D6F7DEE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877A1A-2FED-23F3-14F2-3946064476C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168571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EC89F2-DA3D-A740-9C76-288D580DEEB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E0C76BA-0028-D4C5-4E1D-5A1F152F329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A27078A8-C18D-E94C-000C-4579344028EC}"/>
              </a:ext>
            </a:extLst>
          </p:cNvPr>
          <p:cNvSpPr>
            <a:spLocks noGrp="1"/>
          </p:cNvSpPr>
          <p:nvPr>
            <p:ph type="dt" sz="half" idx="10"/>
          </p:nvPr>
        </p:nvSpPr>
        <p:spPr/>
        <p:txBody>
          <a:bodyPr/>
          <a:lstStyle/>
          <a:p>
            <a:fld id="{37411EE9-B951-4AEA-AB8A-7654AF32C4BE}" type="datetime1">
              <a:rPr lang="en-GB" smtClean="0"/>
              <a:t>03/09/2025</a:t>
            </a:fld>
            <a:endParaRPr lang="en-GB"/>
          </a:p>
        </p:txBody>
      </p:sp>
      <p:sp>
        <p:nvSpPr>
          <p:cNvPr id="5" name="Footer Placeholder 4">
            <a:extLst>
              <a:ext uri="{FF2B5EF4-FFF2-40B4-BE49-F238E27FC236}">
                <a16:creationId xmlns:a16="http://schemas.microsoft.com/office/drawing/2014/main" id="{AFA524A8-0C48-FE4B-FC55-6F31A19DC35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773B88-3097-84D8-2A24-3CF95B8A97A3}"/>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4802485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DA580-A032-91A6-E7C3-440AA692B78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DA6CFF6E-3500-966C-3325-DED32BF3159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3649A34-0215-1CDA-1E83-10978082BDF2}"/>
              </a:ext>
            </a:extLst>
          </p:cNvPr>
          <p:cNvSpPr>
            <a:spLocks noGrp="1"/>
          </p:cNvSpPr>
          <p:nvPr>
            <p:ph type="dt" sz="half" idx="10"/>
          </p:nvPr>
        </p:nvSpPr>
        <p:spPr/>
        <p:txBody>
          <a:bodyPr/>
          <a:lstStyle/>
          <a:p>
            <a:fld id="{346F5C06-55AE-4377-BCE5-89290FB1886A}" type="datetime1">
              <a:rPr lang="en-GB" smtClean="0"/>
              <a:t>03/09/2025</a:t>
            </a:fld>
            <a:endParaRPr lang="en-GB"/>
          </a:p>
        </p:txBody>
      </p:sp>
      <p:sp>
        <p:nvSpPr>
          <p:cNvPr id="5" name="Footer Placeholder 4">
            <a:extLst>
              <a:ext uri="{FF2B5EF4-FFF2-40B4-BE49-F238E27FC236}">
                <a16:creationId xmlns:a16="http://schemas.microsoft.com/office/drawing/2014/main" id="{2318B9C0-79EB-9151-EB8F-0126D9F0154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A8E9EFF-4601-D47E-977C-CA72AAB85B1C}"/>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718716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7F42B0-D97B-F799-EA94-00F2379A0382}"/>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F9CB79E-0EE4-7E37-10CA-1207FCE9841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4FA1052F-50C0-D584-FCBC-20F93898AB7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61DF98B5-D237-8CDC-5A7D-4008A9CE5C8F}"/>
              </a:ext>
            </a:extLst>
          </p:cNvPr>
          <p:cNvSpPr>
            <a:spLocks noGrp="1"/>
          </p:cNvSpPr>
          <p:nvPr>
            <p:ph type="dt" sz="half" idx="10"/>
          </p:nvPr>
        </p:nvSpPr>
        <p:spPr/>
        <p:txBody>
          <a:bodyPr/>
          <a:lstStyle/>
          <a:p>
            <a:fld id="{330AD01C-6EC7-4567-8C7C-F469733E96CD}" type="datetime1">
              <a:rPr lang="en-GB" smtClean="0"/>
              <a:t>03/09/2025</a:t>
            </a:fld>
            <a:endParaRPr lang="en-GB"/>
          </a:p>
        </p:txBody>
      </p:sp>
      <p:sp>
        <p:nvSpPr>
          <p:cNvPr id="6" name="Footer Placeholder 5">
            <a:extLst>
              <a:ext uri="{FF2B5EF4-FFF2-40B4-BE49-F238E27FC236}">
                <a16:creationId xmlns:a16="http://schemas.microsoft.com/office/drawing/2014/main" id="{398E6DCA-5499-3B34-1077-F69BDAF37B5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6D361D-024B-C039-49D1-C61BCDA5867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20032290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61CD61-0CFB-92BF-92D4-9606CE289B5E}"/>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EC481F6D-0F48-19B7-8D03-E5B95FA2D09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7F2C604-7C23-9817-01AB-B4495D0A352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85331B2-FBF8-6C45-2164-292E6B46F5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B57FBC6-774A-73C5-E821-938C64C6737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CC56CD28-BDE2-A60D-3581-3DB35F0CF091}"/>
              </a:ext>
            </a:extLst>
          </p:cNvPr>
          <p:cNvSpPr>
            <a:spLocks noGrp="1"/>
          </p:cNvSpPr>
          <p:nvPr>
            <p:ph type="dt" sz="half" idx="10"/>
          </p:nvPr>
        </p:nvSpPr>
        <p:spPr/>
        <p:txBody>
          <a:bodyPr/>
          <a:lstStyle/>
          <a:p>
            <a:fld id="{C8CD6A8F-FCFD-445C-ACEB-D4DA625DA67A}" type="datetime1">
              <a:rPr lang="en-GB" smtClean="0"/>
              <a:t>03/09/2025</a:t>
            </a:fld>
            <a:endParaRPr lang="en-GB"/>
          </a:p>
        </p:txBody>
      </p:sp>
      <p:sp>
        <p:nvSpPr>
          <p:cNvPr id="8" name="Footer Placeholder 7">
            <a:extLst>
              <a:ext uri="{FF2B5EF4-FFF2-40B4-BE49-F238E27FC236}">
                <a16:creationId xmlns:a16="http://schemas.microsoft.com/office/drawing/2014/main" id="{11AC056C-CAF5-8E83-8D79-DCB3244462EB}"/>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1291CFD1-AC4E-A917-6839-13666D850AE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3545336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37CE1-44BB-7EE7-AD67-A254FC7CF3AB}"/>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0D0099E-D4A3-BCE9-20E6-2F54987D059C}"/>
              </a:ext>
            </a:extLst>
          </p:cNvPr>
          <p:cNvSpPr>
            <a:spLocks noGrp="1"/>
          </p:cNvSpPr>
          <p:nvPr>
            <p:ph type="dt" sz="half" idx="10"/>
          </p:nvPr>
        </p:nvSpPr>
        <p:spPr/>
        <p:txBody>
          <a:bodyPr/>
          <a:lstStyle/>
          <a:p>
            <a:fld id="{C9D9D957-8C4C-40E4-B2EA-E64B41C40EA0}" type="datetime1">
              <a:rPr lang="en-GB" smtClean="0"/>
              <a:t>03/09/2025</a:t>
            </a:fld>
            <a:endParaRPr lang="en-GB"/>
          </a:p>
        </p:txBody>
      </p:sp>
      <p:sp>
        <p:nvSpPr>
          <p:cNvPr id="4" name="Footer Placeholder 3">
            <a:extLst>
              <a:ext uri="{FF2B5EF4-FFF2-40B4-BE49-F238E27FC236}">
                <a16:creationId xmlns:a16="http://schemas.microsoft.com/office/drawing/2014/main" id="{741A5BB5-ECD6-9165-37EC-38B0E45274D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B5F41339-D41F-48EE-63F4-2BC9D093FA8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26384488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E816A6-DB74-EFE3-106C-ED0E455A381C}"/>
              </a:ext>
            </a:extLst>
          </p:cNvPr>
          <p:cNvSpPr>
            <a:spLocks noGrp="1"/>
          </p:cNvSpPr>
          <p:nvPr>
            <p:ph type="dt" sz="half" idx="10"/>
          </p:nvPr>
        </p:nvSpPr>
        <p:spPr/>
        <p:txBody>
          <a:bodyPr/>
          <a:lstStyle/>
          <a:p>
            <a:fld id="{CEA7EB7E-17F9-4F01-BE6C-49479034A12E}" type="datetime1">
              <a:rPr lang="en-GB" smtClean="0"/>
              <a:t>03/09/2025</a:t>
            </a:fld>
            <a:endParaRPr lang="en-GB"/>
          </a:p>
        </p:txBody>
      </p:sp>
      <p:sp>
        <p:nvSpPr>
          <p:cNvPr id="3" name="Footer Placeholder 2">
            <a:extLst>
              <a:ext uri="{FF2B5EF4-FFF2-40B4-BE49-F238E27FC236}">
                <a16:creationId xmlns:a16="http://schemas.microsoft.com/office/drawing/2014/main" id="{6D80A8ED-8239-915C-D59A-67E5AF522613}"/>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658A49C8-54F9-39CE-8C08-58DE5827AA0B}"/>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450652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F6EDC5-EE6D-E160-0BDC-4D0DB072A4A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49B69EE8-D172-8611-CE3A-4F674175EB4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03CE9E3D-9294-B035-99B6-80BC62A3B4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474A8B8-972B-0554-1AE5-C4FE149790C3}"/>
              </a:ext>
            </a:extLst>
          </p:cNvPr>
          <p:cNvSpPr>
            <a:spLocks noGrp="1"/>
          </p:cNvSpPr>
          <p:nvPr>
            <p:ph type="dt" sz="half" idx="10"/>
          </p:nvPr>
        </p:nvSpPr>
        <p:spPr/>
        <p:txBody>
          <a:bodyPr/>
          <a:lstStyle/>
          <a:p>
            <a:fld id="{3A2E2374-0D56-48EB-A855-6FD003AF237B}" type="datetime1">
              <a:rPr lang="en-GB" smtClean="0"/>
              <a:t>03/09/2025</a:t>
            </a:fld>
            <a:endParaRPr lang="en-GB"/>
          </a:p>
        </p:txBody>
      </p:sp>
      <p:sp>
        <p:nvSpPr>
          <p:cNvPr id="6" name="Footer Placeholder 5">
            <a:extLst>
              <a:ext uri="{FF2B5EF4-FFF2-40B4-BE49-F238E27FC236}">
                <a16:creationId xmlns:a16="http://schemas.microsoft.com/office/drawing/2014/main" id="{1EAD4FEA-288F-4634-3897-191E430D27B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B2E9C87-D37F-18AF-CBAE-9B94A07124B6}"/>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23391488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9B2DBE-9459-8380-1069-D0E2D7FB04F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1DCECCA7-EA22-807F-E50D-EF17C846AEB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9F7F850-A3BF-DEB7-1BF4-9D6B87D42E8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D5FA21-F384-25E8-B9BB-8786220D0A00}"/>
              </a:ext>
            </a:extLst>
          </p:cNvPr>
          <p:cNvSpPr>
            <a:spLocks noGrp="1"/>
          </p:cNvSpPr>
          <p:nvPr>
            <p:ph type="dt" sz="half" idx="10"/>
          </p:nvPr>
        </p:nvSpPr>
        <p:spPr/>
        <p:txBody>
          <a:bodyPr/>
          <a:lstStyle/>
          <a:p>
            <a:fld id="{894CCA5F-EDAD-44F7-88D3-07B4156702CD}" type="datetime1">
              <a:rPr lang="en-GB" smtClean="0"/>
              <a:t>03/09/2025</a:t>
            </a:fld>
            <a:endParaRPr lang="en-GB"/>
          </a:p>
        </p:txBody>
      </p:sp>
      <p:sp>
        <p:nvSpPr>
          <p:cNvPr id="6" name="Footer Placeholder 5">
            <a:extLst>
              <a:ext uri="{FF2B5EF4-FFF2-40B4-BE49-F238E27FC236}">
                <a16:creationId xmlns:a16="http://schemas.microsoft.com/office/drawing/2014/main" id="{C9AA0153-4047-9EC1-897F-E35D95EF70A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AD405CB-5CA1-077A-EE6F-0CAABB7613DA}"/>
              </a:ext>
            </a:extLst>
          </p:cNvPr>
          <p:cNvSpPr>
            <a:spLocks noGrp="1"/>
          </p:cNvSpPr>
          <p:nvPr>
            <p:ph type="sldNum" sz="quarter" idx="12"/>
          </p:nvPr>
        </p:nvSpPr>
        <p:spPr/>
        <p:txBody>
          <a:bodyPr/>
          <a:lstStyle/>
          <a:p>
            <a:fld id="{496B04D6-F387-44EA-88DC-F1B7FAC10B04}" type="slidenum">
              <a:rPr lang="en-GB" smtClean="0"/>
              <a:t>‹#›</a:t>
            </a:fld>
            <a:endParaRPr lang="en-GB"/>
          </a:p>
        </p:txBody>
      </p:sp>
    </p:spTree>
    <p:extLst>
      <p:ext uri="{BB962C8B-B14F-4D97-AF65-F5344CB8AC3E}">
        <p14:creationId xmlns:p14="http://schemas.microsoft.com/office/powerpoint/2010/main" val="15919625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5D49572-913C-B973-52D1-1D94C75FA34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CFFAB07-7B7C-B8E6-E603-C28C8B73881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FF52694-39D9-C491-0FF8-33DF761DDD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7C3CC57-C074-4239-B85B-B036E13F8980}" type="datetime1">
              <a:rPr lang="en-GB" smtClean="0"/>
              <a:t>03/09/2025</a:t>
            </a:fld>
            <a:endParaRPr lang="en-GB"/>
          </a:p>
        </p:txBody>
      </p:sp>
      <p:sp>
        <p:nvSpPr>
          <p:cNvPr id="5" name="Footer Placeholder 4">
            <a:extLst>
              <a:ext uri="{FF2B5EF4-FFF2-40B4-BE49-F238E27FC236}">
                <a16:creationId xmlns:a16="http://schemas.microsoft.com/office/drawing/2014/main" id="{13B4E79E-187F-DCDF-D7FE-2317E85F2F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DBC42F2C-E7E4-8E5B-1A30-A218730E17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496B04D6-F387-44EA-88DC-F1B7FAC10B04}" type="slidenum">
              <a:rPr lang="en-GB" smtClean="0"/>
              <a:t>‹#›</a:t>
            </a:fld>
            <a:endParaRPr lang="en-GB"/>
          </a:p>
        </p:txBody>
      </p:sp>
    </p:spTree>
    <p:extLst>
      <p:ext uri="{BB962C8B-B14F-4D97-AF65-F5344CB8AC3E}">
        <p14:creationId xmlns:p14="http://schemas.microsoft.com/office/powerpoint/2010/main" val="3715610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382763-93DF-170D-980D-4AB22D735903}"/>
              </a:ext>
            </a:extLst>
          </p:cNvPr>
          <p:cNvSpPr>
            <a:spLocks noGrp="1"/>
          </p:cNvSpPr>
          <p:nvPr>
            <p:ph type="ctrTitle"/>
          </p:nvPr>
        </p:nvSpPr>
        <p:spPr>
          <a:xfrm>
            <a:off x="1524000" y="2523556"/>
            <a:ext cx="9144000" cy="1655762"/>
          </a:xfrm>
        </p:spPr>
        <p:txBody>
          <a:bodyPr>
            <a:normAutofit fontScale="90000"/>
          </a:bodyPr>
          <a:lstStyle/>
          <a:p>
            <a:r>
              <a:rPr lang="en-GB" dirty="0">
                <a:solidFill>
                  <a:srgbClr val="0070C0"/>
                </a:solidFill>
                <a:latin typeface="Montserrat" panose="00000500000000000000" pitchFamily="2" charset="0"/>
              </a:rPr>
              <a:t>Revisiting Schedule 32: Residual Charging Bands</a:t>
            </a:r>
          </a:p>
        </p:txBody>
      </p:sp>
      <p:sp>
        <p:nvSpPr>
          <p:cNvPr id="3" name="Subtitle 2">
            <a:extLst>
              <a:ext uri="{FF2B5EF4-FFF2-40B4-BE49-F238E27FC236}">
                <a16:creationId xmlns:a16="http://schemas.microsoft.com/office/drawing/2014/main" id="{18908B7A-0033-AFE5-2171-8BAF93F3C1D1}"/>
              </a:ext>
            </a:extLst>
          </p:cNvPr>
          <p:cNvSpPr>
            <a:spLocks noGrp="1"/>
          </p:cNvSpPr>
          <p:nvPr>
            <p:ph type="subTitle" idx="1"/>
          </p:nvPr>
        </p:nvSpPr>
        <p:spPr>
          <a:xfrm>
            <a:off x="1524000" y="4338629"/>
            <a:ext cx="9144000" cy="1013300"/>
          </a:xfrm>
        </p:spPr>
        <p:txBody>
          <a:bodyPr>
            <a:normAutofit/>
          </a:bodyPr>
          <a:lstStyle/>
          <a:p>
            <a:r>
              <a:rPr lang="en-GB" dirty="0">
                <a:solidFill>
                  <a:srgbClr val="00C055"/>
                </a:solidFill>
              </a:rPr>
              <a:t>Addressing Clauses Under Section 6</a:t>
            </a:r>
          </a:p>
          <a:p>
            <a:r>
              <a:rPr lang="en-GB" dirty="0">
                <a:solidFill>
                  <a:srgbClr val="00C055"/>
                </a:solidFill>
              </a:rPr>
              <a:t>Hakan Feridun, Director, 04.09.2025</a:t>
            </a:r>
          </a:p>
        </p:txBody>
      </p:sp>
      <p:pic>
        <p:nvPicPr>
          <p:cNvPr id="5" name="Picture 4">
            <a:extLst>
              <a:ext uri="{FF2B5EF4-FFF2-40B4-BE49-F238E27FC236}">
                <a16:creationId xmlns:a16="http://schemas.microsoft.com/office/drawing/2014/main" id="{CCAA7FE9-AB9D-D6B8-F46C-999BA21D8A0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2577" y="971354"/>
            <a:ext cx="2946846" cy="1291637"/>
          </a:xfrm>
          <a:prstGeom prst="rect">
            <a:avLst/>
          </a:prstGeom>
        </p:spPr>
      </p:pic>
    </p:spTree>
    <p:extLst>
      <p:ext uri="{BB962C8B-B14F-4D97-AF65-F5344CB8AC3E}">
        <p14:creationId xmlns:p14="http://schemas.microsoft.com/office/powerpoint/2010/main" val="10607582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2DA85-4F38-8DF8-9973-88089A3447D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F50D41-E816-1C09-0F8E-080CBC8C5177}"/>
              </a:ext>
            </a:extLst>
          </p:cNvPr>
          <p:cNvSpPr>
            <a:spLocks noGrp="1"/>
          </p:cNvSpPr>
          <p:nvPr>
            <p:ph type="title"/>
          </p:nvPr>
        </p:nvSpPr>
        <p:spPr/>
        <p:txBody>
          <a:bodyPr/>
          <a:lstStyle/>
          <a:p>
            <a:r>
              <a:rPr lang="en-GB" dirty="0">
                <a:solidFill>
                  <a:srgbClr val="0070C0"/>
                </a:solidFill>
                <a:latin typeface="Montserrat" panose="00000500000000000000" pitchFamily="2" charset="0"/>
              </a:rPr>
              <a:t>The Problem Explained</a:t>
            </a:r>
          </a:p>
        </p:txBody>
      </p:sp>
      <p:sp>
        <p:nvSpPr>
          <p:cNvPr id="3" name="Content Placeholder 2">
            <a:extLst>
              <a:ext uri="{FF2B5EF4-FFF2-40B4-BE49-F238E27FC236}">
                <a16:creationId xmlns:a16="http://schemas.microsoft.com/office/drawing/2014/main" id="{FEC04D2B-5C14-FE3D-6CD5-916D2DBD95A2}"/>
              </a:ext>
            </a:extLst>
          </p:cNvPr>
          <p:cNvSpPr>
            <a:spLocks noGrp="1"/>
          </p:cNvSpPr>
          <p:nvPr>
            <p:ph idx="1"/>
          </p:nvPr>
        </p:nvSpPr>
        <p:spPr>
          <a:xfrm>
            <a:off x="838200" y="1825625"/>
            <a:ext cx="10515600" cy="3249295"/>
          </a:xfrm>
        </p:spPr>
        <p:txBody>
          <a:bodyPr>
            <a:normAutofit/>
          </a:bodyPr>
          <a:lstStyle/>
          <a:p>
            <a:r>
              <a:rPr lang="en-GB" sz="1800" dirty="0">
                <a:latin typeface="Montserrat" panose="00000500000000000000" pitchFamily="2" charset="0"/>
              </a:rPr>
              <a:t>In many instances, the Maximum Import Capacity (MIC) levels were set too high a long time ago.</a:t>
            </a:r>
          </a:p>
          <a:p>
            <a:pPr marL="0" indent="0">
              <a:buNone/>
            </a:pPr>
            <a:endParaRPr lang="en-GB" sz="1800" dirty="0">
              <a:latin typeface="Montserrat" panose="00000500000000000000" pitchFamily="2" charset="0"/>
            </a:endParaRPr>
          </a:p>
          <a:p>
            <a:r>
              <a:rPr lang="en-GB" sz="1800" dirty="0">
                <a:latin typeface="Montserrat" panose="00000500000000000000" pitchFamily="2" charset="0"/>
              </a:rPr>
              <a:t>Due to rising Residual charges, applicable Customers will want to reduce their agreed MIC with their DNO / IDNO based on their historical HH data usage. </a:t>
            </a:r>
          </a:p>
          <a:p>
            <a:pPr marL="0" indent="0">
              <a:buNone/>
            </a:pPr>
            <a:endParaRPr lang="en-GB" sz="1800" dirty="0">
              <a:latin typeface="Montserrat" panose="00000500000000000000" pitchFamily="2" charset="0"/>
            </a:endParaRPr>
          </a:p>
          <a:p>
            <a:r>
              <a:rPr lang="en-GB" sz="1800" dirty="0">
                <a:solidFill>
                  <a:srgbClr val="FF0000"/>
                </a:solidFill>
                <a:latin typeface="Montserrat" panose="00000500000000000000" pitchFamily="2" charset="0"/>
              </a:rPr>
              <a:t>However existing Commercial Codes are preventing the supplies to move to lower Residual Charging Bands after lower MIC levels are agreed.</a:t>
            </a:r>
          </a:p>
          <a:p>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p:txBody>
      </p:sp>
      <p:sp>
        <p:nvSpPr>
          <p:cNvPr id="4" name="Slide Number Placeholder 3">
            <a:extLst>
              <a:ext uri="{FF2B5EF4-FFF2-40B4-BE49-F238E27FC236}">
                <a16:creationId xmlns:a16="http://schemas.microsoft.com/office/drawing/2014/main" id="{1E8E85F7-B187-A37A-9C7E-A8E92189D807}"/>
              </a:ext>
            </a:extLst>
          </p:cNvPr>
          <p:cNvSpPr>
            <a:spLocks noGrp="1"/>
          </p:cNvSpPr>
          <p:nvPr>
            <p:ph type="sldNum" sz="quarter" idx="12"/>
          </p:nvPr>
        </p:nvSpPr>
        <p:spPr/>
        <p:txBody>
          <a:bodyPr/>
          <a:lstStyle/>
          <a:p>
            <a:fld id="{496B04D6-F387-44EA-88DC-F1B7FAC10B04}" type="slidenum">
              <a:rPr lang="en-GB" smtClean="0"/>
              <a:t>2</a:t>
            </a:fld>
            <a:endParaRPr lang="en-GB"/>
          </a:p>
        </p:txBody>
      </p:sp>
    </p:spTree>
    <p:extLst>
      <p:ext uri="{BB962C8B-B14F-4D97-AF65-F5344CB8AC3E}">
        <p14:creationId xmlns:p14="http://schemas.microsoft.com/office/powerpoint/2010/main" val="15803801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D86070-BAEB-498E-4DDA-A68CBFDEFD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FA5AA9A-943B-AD48-4A98-5D12710A03D0}"/>
              </a:ext>
            </a:extLst>
          </p:cNvPr>
          <p:cNvSpPr>
            <a:spLocks noGrp="1"/>
          </p:cNvSpPr>
          <p:nvPr>
            <p:ph type="title"/>
          </p:nvPr>
        </p:nvSpPr>
        <p:spPr/>
        <p:txBody>
          <a:bodyPr/>
          <a:lstStyle/>
          <a:p>
            <a:r>
              <a:rPr lang="en-GB" dirty="0">
                <a:solidFill>
                  <a:srgbClr val="0070C0"/>
                </a:solidFill>
                <a:latin typeface="Montserrat" panose="00000500000000000000" pitchFamily="2" charset="0"/>
              </a:rPr>
              <a:t>An Example of the Problem</a:t>
            </a:r>
          </a:p>
        </p:txBody>
      </p:sp>
      <p:sp>
        <p:nvSpPr>
          <p:cNvPr id="4" name="TextBox 3">
            <a:extLst>
              <a:ext uri="{FF2B5EF4-FFF2-40B4-BE49-F238E27FC236}">
                <a16:creationId xmlns:a16="http://schemas.microsoft.com/office/drawing/2014/main" id="{CE7C78B9-CF64-3750-BAD9-2590F8C2BFC2}"/>
              </a:ext>
            </a:extLst>
          </p:cNvPr>
          <p:cNvSpPr txBox="1"/>
          <p:nvPr/>
        </p:nvSpPr>
        <p:spPr>
          <a:xfrm>
            <a:off x="914400" y="1690688"/>
            <a:ext cx="5181600" cy="2031325"/>
          </a:xfrm>
          <a:prstGeom prst="rect">
            <a:avLst/>
          </a:prstGeom>
          <a:noFill/>
        </p:spPr>
        <p:txBody>
          <a:bodyPr wrap="square" rtlCol="0">
            <a:spAutoFit/>
          </a:bodyPr>
          <a:lstStyle/>
          <a:p>
            <a:r>
              <a:rPr lang="en-GB" b="1" dirty="0">
                <a:latin typeface="Montserrat" panose="00000500000000000000" pitchFamily="2" charset="0"/>
              </a:rPr>
              <a:t>Company A:</a:t>
            </a:r>
          </a:p>
          <a:p>
            <a:endParaRPr lang="en-GB" dirty="0">
              <a:latin typeface="Montserrat" panose="00000500000000000000" pitchFamily="2" charset="0"/>
            </a:endParaRPr>
          </a:p>
          <a:p>
            <a:r>
              <a:rPr lang="en-GB" dirty="0">
                <a:latin typeface="Montserrat" panose="00000500000000000000" pitchFamily="2" charset="0"/>
              </a:rPr>
              <a:t>Original MIC = 105 kVA</a:t>
            </a:r>
          </a:p>
          <a:p>
            <a:r>
              <a:rPr lang="en-GB" dirty="0">
                <a:latin typeface="Montserrat" panose="00000500000000000000" pitchFamily="2" charset="0"/>
              </a:rPr>
              <a:t>Band = LV2</a:t>
            </a:r>
          </a:p>
          <a:p>
            <a:r>
              <a:rPr lang="en-GB" dirty="0">
                <a:latin typeface="Montserrat" panose="00000500000000000000" pitchFamily="2" charset="0"/>
              </a:rPr>
              <a:t>2025/26 </a:t>
            </a:r>
            <a:r>
              <a:rPr lang="en-GB" dirty="0" err="1">
                <a:latin typeface="Montserrat" panose="00000500000000000000" pitchFamily="2" charset="0"/>
              </a:rPr>
              <a:t>TNUoS</a:t>
            </a:r>
            <a:r>
              <a:rPr lang="en-GB" dirty="0">
                <a:latin typeface="Montserrat" panose="00000500000000000000" pitchFamily="2" charset="0"/>
              </a:rPr>
              <a:t> Charge = £6.529117/day</a:t>
            </a:r>
          </a:p>
          <a:p>
            <a:endParaRPr lang="en-GB" dirty="0"/>
          </a:p>
          <a:p>
            <a:r>
              <a:rPr lang="en-GB" b="1" dirty="0"/>
              <a:t>vs</a:t>
            </a:r>
          </a:p>
        </p:txBody>
      </p:sp>
      <p:pic>
        <p:nvPicPr>
          <p:cNvPr id="6" name="Picture 5" descr="A table with numbers and letters&#10;&#10;AI-generated content may be incorrect.">
            <a:extLst>
              <a:ext uri="{FF2B5EF4-FFF2-40B4-BE49-F238E27FC236}">
                <a16:creationId xmlns:a16="http://schemas.microsoft.com/office/drawing/2014/main" id="{DC3F343A-8EE6-A2B8-362D-5CB7167E54B4}"/>
              </a:ext>
            </a:extLst>
          </p:cNvPr>
          <p:cNvPicPr>
            <a:picLocks noChangeAspect="1"/>
          </p:cNvPicPr>
          <p:nvPr/>
        </p:nvPicPr>
        <p:blipFill>
          <a:blip r:embed="rId2">
            <a:extLst>
              <a:ext uri="{28A0092B-C50C-407E-A947-70E740481C1C}">
                <a14:useLocalDpi xmlns:a14="http://schemas.microsoft.com/office/drawing/2010/main" val="0"/>
              </a:ext>
            </a:extLst>
          </a:blip>
          <a:srcRect b="44907"/>
          <a:stretch>
            <a:fillRect/>
          </a:stretch>
        </p:blipFill>
        <p:spPr>
          <a:xfrm>
            <a:off x="6045925" y="1478153"/>
            <a:ext cx="4725707" cy="2308325"/>
          </a:xfrm>
          <a:prstGeom prst="rect">
            <a:avLst/>
          </a:prstGeom>
        </p:spPr>
      </p:pic>
      <p:sp>
        <p:nvSpPr>
          <p:cNvPr id="9" name="TextBox 8">
            <a:extLst>
              <a:ext uri="{FF2B5EF4-FFF2-40B4-BE49-F238E27FC236}">
                <a16:creationId xmlns:a16="http://schemas.microsoft.com/office/drawing/2014/main" id="{9051F6EF-EF63-ADD6-BFC4-58472570380E}"/>
              </a:ext>
            </a:extLst>
          </p:cNvPr>
          <p:cNvSpPr txBox="1"/>
          <p:nvPr/>
        </p:nvSpPr>
        <p:spPr>
          <a:xfrm>
            <a:off x="864325" y="3934548"/>
            <a:ext cx="5181600" cy="2308324"/>
          </a:xfrm>
          <a:prstGeom prst="rect">
            <a:avLst/>
          </a:prstGeom>
          <a:noFill/>
        </p:spPr>
        <p:txBody>
          <a:bodyPr wrap="square" rtlCol="0">
            <a:spAutoFit/>
          </a:bodyPr>
          <a:lstStyle/>
          <a:p>
            <a:r>
              <a:rPr lang="en-GB" b="1" dirty="0">
                <a:latin typeface="Montserrat" panose="00000500000000000000" pitchFamily="2" charset="0"/>
              </a:rPr>
              <a:t>Company B:</a:t>
            </a:r>
          </a:p>
          <a:p>
            <a:endParaRPr lang="en-GB" dirty="0">
              <a:latin typeface="Montserrat" panose="00000500000000000000" pitchFamily="2" charset="0"/>
            </a:endParaRPr>
          </a:p>
          <a:p>
            <a:r>
              <a:rPr lang="en-GB" dirty="0">
                <a:latin typeface="Montserrat" panose="00000500000000000000" pitchFamily="2" charset="0"/>
              </a:rPr>
              <a:t>Original MIC = 200 kVA</a:t>
            </a:r>
          </a:p>
          <a:p>
            <a:r>
              <a:rPr lang="en-GB" dirty="0">
                <a:latin typeface="Montserrat" panose="00000500000000000000" pitchFamily="2" charset="0"/>
              </a:rPr>
              <a:t>Updated Agreed MIC = 105 kVA</a:t>
            </a:r>
          </a:p>
          <a:p>
            <a:r>
              <a:rPr lang="en-GB" dirty="0">
                <a:solidFill>
                  <a:srgbClr val="FF0000"/>
                </a:solidFill>
                <a:latin typeface="Montserrat" panose="00000500000000000000" pitchFamily="2" charset="0"/>
              </a:rPr>
              <a:t>Band = LV3</a:t>
            </a:r>
          </a:p>
          <a:p>
            <a:r>
              <a:rPr lang="en-GB" dirty="0">
                <a:solidFill>
                  <a:srgbClr val="FF0000"/>
                </a:solidFill>
                <a:latin typeface="Montserrat" panose="00000500000000000000" pitchFamily="2" charset="0"/>
              </a:rPr>
              <a:t>2025/26 </a:t>
            </a:r>
            <a:r>
              <a:rPr lang="en-GB" dirty="0" err="1">
                <a:solidFill>
                  <a:srgbClr val="FF0000"/>
                </a:solidFill>
                <a:latin typeface="Montserrat" panose="00000500000000000000" pitchFamily="2" charset="0"/>
              </a:rPr>
              <a:t>TNUoS</a:t>
            </a:r>
            <a:r>
              <a:rPr lang="en-GB" dirty="0">
                <a:solidFill>
                  <a:srgbClr val="FF0000"/>
                </a:solidFill>
                <a:latin typeface="Montserrat" panose="00000500000000000000" pitchFamily="2" charset="0"/>
              </a:rPr>
              <a:t> Charge = £10.251874/day</a:t>
            </a:r>
          </a:p>
          <a:p>
            <a:endParaRPr lang="en-GB" dirty="0"/>
          </a:p>
          <a:p>
            <a:endParaRPr lang="en-GB" dirty="0"/>
          </a:p>
        </p:txBody>
      </p:sp>
      <p:sp>
        <p:nvSpPr>
          <p:cNvPr id="10" name="TextBox 9">
            <a:extLst>
              <a:ext uri="{FF2B5EF4-FFF2-40B4-BE49-F238E27FC236}">
                <a16:creationId xmlns:a16="http://schemas.microsoft.com/office/drawing/2014/main" id="{BB00C828-C5DC-0739-64B2-B8C3B6BF9E3A}"/>
              </a:ext>
            </a:extLst>
          </p:cNvPr>
          <p:cNvSpPr txBox="1"/>
          <p:nvPr/>
        </p:nvSpPr>
        <p:spPr>
          <a:xfrm>
            <a:off x="6045925" y="3852252"/>
            <a:ext cx="5181600" cy="2585323"/>
          </a:xfrm>
          <a:prstGeom prst="rect">
            <a:avLst/>
          </a:prstGeom>
          <a:noFill/>
        </p:spPr>
        <p:txBody>
          <a:bodyPr wrap="square" rtlCol="0">
            <a:spAutoFit/>
          </a:bodyPr>
          <a:lstStyle/>
          <a:p>
            <a:r>
              <a:rPr lang="en-GB" dirty="0">
                <a:latin typeface="Montserrat" panose="00000500000000000000" pitchFamily="2" charset="0"/>
              </a:rPr>
              <a:t>Despite agreeing a new MIC with the DNO at 105 kVA, Company B will continue to be charged </a:t>
            </a:r>
            <a:r>
              <a:rPr lang="en-GB" dirty="0" err="1">
                <a:latin typeface="Montserrat" panose="00000500000000000000" pitchFamily="2" charset="0"/>
              </a:rPr>
              <a:t>TNUoS</a:t>
            </a:r>
            <a:r>
              <a:rPr lang="en-GB" dirty="0">
                <a:latin typeface="Montserrat" panose="00000500000000000000" pitchFamily="2" charset="0"/>
              </a:rPr>
              <a:t> at £10.251874/day. </a:t>
            </a:r>
          </a:p>
          <a:p>
            <a:endParaRPr lang="en-GB" dirty="0">
              <a:latin typeface="Montserrat" panose="00000500000000000000" pitchFamily="2" charset="0"/>
            </a:endParaRPr>
          </a:p>
          <a:p>
            <a:r>
              <a:rPr lang="en-GB" dirty="0">
                <a:solidFill>
                  <a:srgbClr val="FF0000"/>
                </a:solidFill>
                <a:latin typeface="Montserrat" panose="00000500000000000000" pitchFamily="2" charset="0"/>
              </a:rPr>
              <a:t>Certain Commercial Code clauses are preventing Company B supply from moving to the lower LV2 Band </a:t>
            </a:r>
          </a:p>
          <a:p>
            <a:endParaRPr lang="en-GB" dirty="0"/>
          </a:p>
          <a:p>
            <a:endParaRPr lang="en-GB" dirty="0"/>
          </a:p>
        </p:txBody>
      </p:sp>
      <p:sp>
        <p:nvSpPr>
          <p:cNvPr id="11" name="Slide Number Placeholder 10">
            <a:extLst>
              <a:ext uri="{FF2B5EF4-FFF2-40B4-BE49-F238E27FC236}">
                <a16:creationId xmlns:a16="http://schemas.microsoft.com/office/drawing/2014/main" id="{088E49FC-C7C5-9FAD-826D-D2D77CFC5C2A}"/>
              </a:ext>
            </a:extLst>
          </p:cNvPr>
          <p:cNvSpPr>
            <a:spLocks noGrp="1"/>
          </p:cNvSpPr>
          <p:nvPr>
            <p:ph type="sldNum" sz="quarter" idx="12"/>
          </p:nvPr>
        </p:nvSpPr>
        <p:spPr/>
        <p:txBody>
          <a:bodyPr/>
          <a:lstStyle/>
          <a:p>
            <a:fld id="{496B04D6-F387-44EA-88DC-F1B7FAC10B04}" type="slidenum">
              <a:rPr lang="en-GB" smtClean="0"/>
              <a:t>3</a:t>
            </a:fld>
            <a:endParaRPr lang="en-GB"/>
          </a:p>
        </p:txBody>
      </p:sp>
    </p:spTree>
    <p:extLst>
      <p:ext uri="{BB962C8B-B14F-4D97-AF65-F5344CB8AC3E}">
        <p14:creationId xmlns:p14="http://schemas.microsoft.com/office/powerpoint/2010/main" val="42269231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E9B2B-BB35-AF74-8950-17C5A5BF6DA5}"/>
              </a:ext>
            </a:extLst>
          </p:cNvPr>
          <p:cNvSpPr>
            <a:spLocks noGrp="1"/>
          </p:cNvSpPr>
          <p:nvPr>
            <p:ph type="title"/>
          </p:nvPr>
        </p:nvSpPr>
        <p:spPr/>
        <p:txBody>
          <a:bodyPr/>
          <a:lstStyle/>
          <a:p>
            <a:r>
              <a:rPr lang="en-GB" dirty="0">
                <a:solidFill>
                  <a:srgbClr val="0070C0"/>
                </a:solidFill>
                <a:latin typeface="Montserrat" panose="00000500000000000000" pitchFamily="2" charset="0"/>
              </a:rPr>
              <a:t>The Issue With Section 6.2</a:t>
            </a:r>
          </a:p>
        </p:txBody>
      </p:sp>
      <p:sp>
        <p:nvSpPr>
          <p:cNvPr id="3" name="Content Placeholder 2">
            <a:extLst>
              <a:ext uri="{FF2B5EF4-FFF2-40B4-BE49-F238E27FC236}">
                <a16:creationId xmlns:a16="http://schemas.microsoft.com/office/drawing/2014/main" id="{AAADD517-DC4A-C0E3-4677-C8E2EA0BD314}"/>
              </a:ext>
            </a:extLst>
          </p:cNvPr>
          <p:cNvSpPr>
            <a:spLocks noGrp="1"/>
          </p:cNvSpPr>
          <p:nvPr>
            <p:ph idx="1"/>
          </p:nvPr>
        </p:nvSpPr>
        <p:spPr>
          <a:xfrm>
            <a:off x="838200" y="1825625"/>
            <a:ext cx="10515600" cy="2638799"/>
          </a:xfrm>
        </p:spPr>
        <p:txBody>
          <a:bodyPr>
            <a:normAutofit/>
          </a:bodyPr>
          <a:lstStyle/>
          <a:p>
            <a:pPr marL="0" indent="0">
              <a:buNone/>
            </a:pPr>
            <a:r>
              <a:rPr lang="en-GB" sz="1800" i="1" dirty="0">
                <a:latin typeface="Montserrat" panose="00000500000000000000" pitchFamily="2" charset="0"/>
              </a:rPr>
              <a:t>“Where a Customer or its Registrant applies to the DNO/IDNO Party to have a Final Demand Site reallocated as described in Paragraph 6.1(b), such application must be accompanied by: </a:t>
            </a:r>
          </a:p>
          <a:p>
            <a:pPr marL="0" indent="0">
              <a:buNone/>
            </a:pPr>
            <a:endParaRPr lang="en-GB" sz="1800" i="1" dirty="0">
              <a:latin typeface="Montserrat" panose="00000500000000000000" pitchFamily="2" charset="0"/>
            </a:endParaRPr>
          </a:p>
          <a:p>
            <a:pPr marL="457200" indent="-457200">
              <a:buAutoNum type="alphaLcParenR"/>
            </a:pPr>
            <a:r>
              <a:rPr lang="en-GB" sz="1800" i="1" dirty="0">
                <a:latin typeface="Montserrat" panose="00000500000000000000" pitchFamily="2" charset="0"/>
              </a:rPr>
              <a:t>for Paragraph 6.1(b)(</a:t>
            </a:r>
            <a:r>
              <a:rPr lang="en-GB" sz="1800" i="1" dirty="0" err="1">
                <a:latin typeface="Montserrat" panose="00000500000000000000" pitchFamily="2" charset="0"/>
              </a:rPr>
              <a:t>i</a:t>
            </a:r>
            <a:r>
              <a:rPr lang="en-GB" sz="1800" i="1" dirty="0">
                <a:latin typeface="Montserrat" panose="00000500000000000000" pitchFamily="2" charset="0"/>
              </a:rPr>
              <a:t>), a signed Connection Agreement for the Final Demand Site, </a:t>
            </a:r>
            <a:r>
              <a:rPr lang="en-GB" sz="1800" i="1" dirty="0">
                <a:highlight>
                  <a:srgbClr val="FFFF00"/>
                </a:highlight>
                <a:latin typeface="Montserrat" panose="00000500000000000000" pitchFamily="2" charset="0"/>
              </a:rPr>
              <a:t>and a signed letter from the Customer's company director (or equivalent) confirming exceptional and significant changes to the use of the site</a:t>
            </a:r>
            <a:r>
              <a:rPr lang="en-GB" sz="1800" i="1" dirty="0">
                <a:latin typeface="Montserrat" panose="00000500000000000000" pitchFamily="2" charset="0"/>
              </a:rPr>
              <a:t>; or …”</a:t>
            </a:r>
          </a:p>
        </p:txBody>
      </p:sp>
      <p:sp>
        <p:nvSpPr>
          <p:cNvPr id="4" name="TextBox 3">
            <a:extLst>
              <a:ext uri="{FF2B5EF4-FFF2-40B4-BE49-F238E27FC236}">
                <a16:creationId xmlns:a16="http://schemas.microsoft.com/office/drawing/2014/main" id="{F7E3B981-978B-5DD6-B97F-7DF69279E0A6}"/>
              </a:ext>
            </a:extLst>
          </p:cNvPr>
          <p:cNvSpPr txBox="1"/>
          <p:nvPr/>
        </p:nvSpPr>
        <p:spPr>
          <a:xfrm>
            <a:off x="838200" y="5047417"/>
            <a:ext cx="10574867" cy="369332"/>
          </a:xfrm>
          <a:prstGeom prst="rect">
            <a:avLst/>
          </a:prstGeom>
          <a:noFill/>
        </p:spPr>
        <p:txBody>
          <a:bodyPr wrap="square" rtlCol="0">
            <a:spAutoFit/>
          </a:bodyPr>
          <a:lstStyle/>
          <a:p>
            <a:r>
              <a:rPr lang="en-GB" dirty="0">
                <a:solidFill>
                  <a:srgbClr val="00C055"/>
                </a:solidFill>
                <a:latin typeface="Montserrat" panose="00000500000000000000" pitchFamily="2" charset="0"/>
              </a:rPr>
              <a:t>We propose the yellow highlight only in 6.2(a) is removed leaving the rest. </a:t>
            </a:r>
          </a:p>
        </p:txBody>
      </p:sp>
      <p:sp>
        <p:nvSpPr>
          <p:cNvPr id="5" name="TextBox 4">
            <a:extLst>
              <a:ext uri="{FF2B5EF4-FFF2-40B4-BE49-F238E27FC236}">
                <a16:creationId xmlns:a16="http://schemas.microsoft.com/office/drawing/2014/main" id="{442BCB0C-AAD8-35CC-2660-12E29CEA9136}"/>
              </a:ext>
            </a:extLst>
          </p:cNvPr>
          <p:cNvSpPr txBox="1"/>
          <p:nvPr/>
        </p:nvSpPr>
        <p:spPr>
          <a:xfrm>
            <a:off x="808566" y="4276195"/>
            <a:ext cx="10574867" cy="646331"/>
          </a:xfrm>
          <a:prstGeom prst="rect">
            <a:avLst/>
          </a:prstGeom>
          <a:noFill/>
        </p:spPr>
        <p:txBody>
          <a:bodyPr wrap="square" rtlCol="0">
            <a:spAutoFit/>
          </a:bodyPr>
          <a:lstStyle/>
          <a:p>
            <a:r>
              <a:rPr lang="en-GB" dirty="0">
                <a:solidFill>
                  <a:srgbClr val="FF0000"/>
                </a:solidFill>
                <a:latin typeface="Montserrat" panose="00000500000000000000" pitchFamily="2" charset="0"/>
              </a:rPr>
              <a:t>In the example earlier, there was no exception or significant changes to the use of the site. It was simply set too high before when Residual charges were lower.</a:t>
            </a:r>
          </a:p>
        </p:txBody>
      </p:sp>
      <p:sp>
        <p:nvSpPr>
          <p:cNvPr id="6" name="Slide Number Placeholder 5">
            <a:extLst>
              <a:ext uri="{FF2B5EF4-FFF2-40B4-BE49-F238E27FC236}">
                <a16:creationId xmlns:a16="http://schemas.microsoft.com/office/drawing/2014/main" id="{D094C744-8E79-D768-3303-84AD0900BC06}"/>
              </a:ext>
            </a:extLst>
          </p:cNvPr>
          <p:cNvSpPr>
            <a:spLocks noGrp="1"/>
          </p:cNvSpPr>
          <p:nvPr>
            <p:ph type="sldNum" sz="quarter" idx="12"/>
          </p:nvPr>
        </p:nvSpPr>
        <p:spPr/>
        <p:txBody>
          <a:bodyPr/>
          <a:lstStyle/>
          <a:p>
            <a:fld id="{496B04D6-F387-44EA-88DC-F1B7FAC10B04}" type="slidenum">
              <a:rPr lang="en-GB" smtClean="0"/>
              <a:t>4</a:t>
            </a:fld>
            <a:endParaRPr lang="en-GB"/>
          </a:p>
        </p:txBody>
      </p:sp>
    </p:spTree>
    <p:extLst>
      <p:ext uri="{BB962C8B-B14F-4D97-AF65-F5344CB8AC3E}">
        <p14:creationId xmlns:p14="http://schemas.microsoft.com/office/powerpoint/2010/main" val="14102559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BAF5C-7436-50CE-A81E-78CC6BCF32D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E0A84E3-2A69-50D4-2D73-FEC53170C3E8}"/>
              </a:ext>
            </a:extLst>
          </p:cNvPr>
          <p:cNvSpPr>
            <a:spLocks noGrp="1"/>
          </p:cNvSpPr>
          <p:nvPr>
            <p:ph type="title"/>
          </p:nvPr>
        </p:nvSpPr>
        <p:spPr/>
        <p:txBody>
          <a:bodyPr/>
          <a:lstStyle/>
          <a:p>
            <a:r>
              <a:rPr lang="en-GB" dirty="0">
                <a:solidFill>
                  <a:srgbClr val="0070C0"/>
                </a:solidFill>
                <a:latin typeface="Montserrat" panose="00000500000000000000" pitchFamily="2" charset="0"/>
              </a:rPr>
              <a:t>The Issue With Section 6.3 (Part 1)</a:t>
            </a:r>
          </a:p>
        </p:txBody>
      </p:sp>
      <p:sp>
        <p:nvSpPr>
          <p:cNvPr id="3" name="Content Placeholder 2">
            <a:extLst>
              <a:ext uri="{FF2B5EF4-FFF2-40B4-BE49-F238E27FC236}">
                <a16:creationId xmlns:a16="http://schemas.microsoft.com/office/drawing/2014/main" id="{0FA05B21-6719-75A9-7522-918C76E853F1}"/>
              </a:ext>
            </a:extLst>
          </p:cNvPr>
          <p:cNvSpPr>
            <a:spLocks noGrp="1"/>
          </p:cNvSpPr>
          <p:nvPr>
            <p:ph idx="1"/>
          </p:nvPr>
        </p:nvSpPr>
        <p:spPr>
          <a:xfrm>
            <a:off x="838200" y="1825625"/>
            <a:ext cx="10515600" cy="4194175"/>
          </a:xfrm>
        </p:spPr>
        <p:txBody>
          <a:bodyPr>
            <a:normAutofit fontScale="55000" lnSpcReduction="20000"/>
          </a:bodyPr>
          <a:lstStyle/>
          <a:p>
            <a:pPr marL="0" indent="0">
              <a:buNone/>
            </a:pPr>
            <a:r>
              <a:rPr lang="en-GB" sz="3300" i="1" dirty="0">
                <a:latin typeface="Montserrat" panose="00000500000000000000" pitchFamily="2" charset="0"/>
              </a:rPr>
              <a:t>“The exceptional circumstances described in Paragraph 6.1(b) will be subject the following materiality threshold:</a:t>
            </a:r>
          </a:p>
          <a:p>
            <a:pPr marL="0" indent="0">
              <a:buNone/>
            </a:pPr>
            <a:endParaRPr lang="en-GB" sz="3300" i="1" dirty="0">
              <a:latin typeface="Montserrat" panose="00000500000000000000" pitchFamily="2" charset="0"/>
            </a:endParaRPr>
          </a:p>
          <a:p>
            <a:pPr marL="0" indent="0">
              <a:buNone/>
            </a:pPr>
            <a:r>
              <a:rPr lang="en-GB" sz="3300" dirty="0">
                <a:highlight>
                  <a:srgbClr val="FFFF00"/>
                </a:highlight>
                <a:latin typeface="Montserrat" panose="00000500000000000000" pitchFamily="2" charset="0"/>
              </a:rPr>
              <a:t>a) (subject to Paragraph 6.3(b)) for Final Demand Sites allocated in accordance with Paragraph 4.1(a) or4.1(b)(</a:t>
            </a:r>
            <a:r>
              <a:rPr lang="en-GB" sz="3300" dirty="0" err="1">
                <a:highlight>
                  <a:srgbClr val="FFFF00"/>
                </a:highlight>
                <a:latin typeface="Montserrat" panose="00000500000000000000" pitchFamily="2" charset="0"/>
              </a:rPr>
              <a:t>i</a:t>
            </a:r>
            <a:r>
              <a:rPr lang="en-GB" sz="3300" dirty="0">
                <a:highlight>
                  <a:srgbClr val="FFFF00"/>
                </a:highlight>
                <a:latin typeface="Montserrat" panose="00000500000000000000" pitchFamily="2" charset="0"/>
              </a:rPr>
              <a:t>), the Maximum Import Capacity at the Final Demand Site must have either increased or decreased by more than 50 percent in comparison to the Maximum Import Capacity of the Final Demand Site at the end of the period used for the purposes of such allocation (and the average Maximum Import Capacity is not to be used as the comparator); </a:t>
            </a:r>
          </a:p>
          <a:p>
            <a:pPr marL="0" indent="0">
              <a:buNone/>
            </a:pPr>
            <a:endParaRPr lang="en-GB" sz="3300" i="1" dirty="0">
              <a:latin typeface="Montserrat" panose="00000500000000000000" pitchFamily="2" charset="0"/>
            </a:endParaRPr>
          </a:p>
          <a:p>
            <a:pPr marL="0" indent="0">
              <a:buNone/>
            </a:pPr>
            <a:r>
              <a:rPr lang="en-GB" sz="3300" i="1" dirty="0">
                <a:highlight>
                  <a:srgbClr val="FFFF00"/>
                </a:highlight>
                <a:latin typeface="Montserrat" panose="00000500000000000000" pitchFamily="2" charset="0"/>
              </a:rPr>
              <a:t>b) for Final Demand Sites allocated in accordance with Paragraph 4.1(a) or 4.1(b)(</a:t>
            </a:r>
            <a:r>
              <a:rPr lang="en-GB" sz="3300" i="1" dirty="0" err="1">
                <a:highlight>
                  <a:srgbClr val="FFFF00"/>
                </a:highlight>
                <a:latin typeface="Montserrat" panose="00000500000000000000" pitchFamily="2" charset="0"/>
              </a:rPr>
              <a:t>i</a:t>
            </a:r>
            <a:r>
              <a:rPr lang="en-GB" sz="3300" i="1" dirty="0">
                <a:highlight>
                  <a:srgbClr val="FFFF00"/>
                </a:highlight>
                <a:latin typeface="Montserrat" panose="00000500000000000000" pitchFamily="2" charset="0"/>
              </a:rPr>
              <a:t>) and then re-allocated under Paragraph 6.1, the Maximum Import Capacity at the Final Demand Site must have either increased or decreased by more than 50 percent in comparison to the Maximum Import Capacity of the Final Demand Site at the end of the period used for the purposes of such re-allocation (and the average Maximum Import Capacity is not to be used as the comparator);</a:t>
            </a:r>
            <a:r>
              <a:rPr lang="en-GB" sz="3300" i="1" dirty="0">
                <a:latin typeface="Montserrat" panose="00000500000000000000" pitchFamily="2" charset="0"/>
              </a:rPr>
              <a:t>...”</a:t>
            </a:r>
          </a:p>
          <a:p>
            <a:pPr marL="0" indent="0">
              <a:buNone/>
            </a:pPr>
            <a:r>
              <a:rPr lang="en-GB" dirty="0"/>
              <a:t> </a:t>
            </a:r>
            <a:endParaRPr lang="en-GB" sz="2000" i="1" dirty="0">
              <a:latin typeface="Montserrat" panose="00000500000000000000" pitchFamily="2" charset="0"/>
            </a:endParaRPr>
          </a:p>
        </p:txBody>
      </p:sp>
      <p:sp>
        <p:nvSpPr>
          <p:cNvPr id="4" name="Slide Number Placeholder 3">
            <a:extLst>
              <a:ext uri="{FF2B5EF4-FFF2-40B4-BE49-F238E27FC236}">
                <a16:creationId xmlns:a16="http://schemas.microsoft.com/office/drawing/2014/main" id="{44503FF2-8B7A-0AE5-7F3A-C0999D6A4C73}"/>
              </a:ext>
            </a:extLst>
          </p:cNvPr>
          <p:cNvSpPr>
            <a:spLocks noGrp="1"/>
          </p:cNvSpPr>
          <p:nvPr>
            <p:ph type="sldNum" sz="quarter" idx="12"/>
          </p:nvPr>
        </p:nvSpPr>
        <p:spPr/>
        <p:txBody>
          <a:bodyPr/>
          <a:lstStyle/>
          <a:p>
            <a:fld id="{496B04D6-F387-44EA-88DC-F1B7FAC10B04}" type="slidenum">
              <a:rPr lang="en-GB" smtClean="0"/>
              <a:t>5</a:t>
            </a:fld>
            <a:endParaRPr lang="en-GB"/>
          </a:p>
        </p:txBody>
      </p:sp>
    </p:spTree>
    <p:extLst>
      <p:ext uri="{BB962C8B-B14F-4D97-AF65-F5344CB8AC3E}">
        <p14:creationId xmlns:p14="http://schemas.microsoft.com/office/powerpoint/2010/main" val="1362668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062E6-6A12-4313-6AF1-314FEABC79F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8BE7735-6202-9662-2926-FF9BCF2CCB6B}"/>
              </a:ext>
            </a:extLst>
          </p:cNvPr>
          <p:cNvSpPr>
            <a:spLocks noGrp="1"/>
          </p:cNvSpPr>
          <p:nvPr>
            <p:ph type="title"/>
          </p:nvPr>
        </p:nvSpPr>
        <p:spPr/>
        <p:txBody>
          <a:bodyPr/>
          <a:lstStyle/>
          <a:p>
            <a:r>
              <a:rPr lang="en-GB" dirty="0">
                <a:solidFill>
                  <a:srgbClr val="0070C0"/>
                </a:solidFill>
                <a:latin typeface="Montserrat" panose="00000500000000000000" pitchFamily="2" charset="0"/>
              </a:rPr>
              <a:t>The Issue With Section 6.3 (Part 2)</a:t>
            </a:r>
          </a:p>
        </p:txBody>
      </p:sp>
      <p:sp>
        <p:nvSpPr>
          <p:cNvPr id="3" name="Content Placeholder 2">
            <a:extLst>
              <a:ext uri="{FF2B5EF4-FFF2-40B4-BE49-F238E27FC236}">
                <a16:creationId xmlns:a16="http://schemas.microsoft.com/office/drawing/2014/main" id="{C0A63E5C-3877-B389-3962-44E9D2A910A2}"/>
              </a:ext>
            </a:extLst>
          </p:cNvPr>
          <p:cNvSpPr>
            <a:spLocks noGrp="1"/>
          </p:cNvSpPr>
          <p:nvPr>
            <p:ph idx="1"/>
          </p:nvPr>
        </p:nvSpPr>
        <p:spPr>
          <a:xfrm>
            <a:off x="838200" y="1825625"/>
            <a:ext cx="10515600" cy="2924175"/>
          </a:xfrm>
        </p:spPr>
        <p:txBody>
          <a:bodyPr>
            <a:noAutofit/>
          </a:bodyPr>
          <a:lstStyle/>
          <a:p>
            <a:pPr marL="0" indent="0">
              <a:buNone/>
            </a:pPr>
            <a:r>
              <a:rPr lang="en-GB" sz="1800" i="1" dirty="0">
                <a:latin typeface="Montserrat" panose="00000500000000000000" pitchFamily="2" charset="0"/>
              </a:rPr>
              <a:t>“The exceptional circumstances described in Paragraph 6.1(b) will be subject the following materiality threshold:</a:t>
            </a:r>
          </a:p>
          <a:p>
            <a:pPr marL="0" indent="0">
              <a:buNone/>
            </a:pPr>
            <a:r>
              <a:rPr lang="en-GB" sz="1800" i="1" dirty="0">
                <a:latin typeface="Montserrat" panose="00000500000000000000" pitchFamily="2" charset="0"/>
              </a:rPr>
              <a:t>…</a:t>
            </a:r>
          </a:p>
          <a:p>
            <a:pPr marL="0" indent="0">
              <a:buNone/>
            </a:pPr>
            <a:r>
              <a:rPr lang="en-GB" sz="1800" i="1" dirty="0">
                <a:latin typeface="Montserrat" panose="00000500000000000000" pitchFamily="2" charset="0"/>
              </a:rPr>
              <a:t>c) Final Demand Sites allocated in accordance with Paragraph 4.1(b)(ii) may only be re-allocated under Paragraph 6.1 following their re-allocation under Paragraph 6.7</a:t>
            </a:r>
            <a:r>
              <a:rPr lang="en-GB" sz="1800" i="1" dirty="0">
                <a:highlight>
                  <a:srgbClr val="FFFF00"/>
                </a:highlight>
                <a:latin typeface="Montserrat" panose="00000500000000000000" pitchFamily="2" charset="0"/>
              </a:rPr>
              <a:t>, and only if the Maximum Import Capacity at the Final Demand Site has either increased or decreased by more than 50 percent in comparison to the Maximum Import Capacity of the Final Demand Site at the end of the period used for the purposes of such re-allocation (and the average Maximum Import Capacity is not to be used as the comparator)</a:t>
            </a:r>
            <a:r>
              <a:rPr lang="en-GB" sz="1800" i="1" dirty="0">
                <a:latin typeface="Montserrat" panose="00000500000000000000" pitchFamily="2" charset="0"/>
              </a:rPr>
              <a:t>; and/or </a:t>
            </a:r>
          </a:p>
        </p:txBody>
      </p:sp>
      <p:sp>
        <p:nvSpPr>
          <p:cNvPr id="4" name="TextBox 3">
            <a:extLst>
              <a:ext uri="{FF2B5EF4-FFF2-40B4-BE49-F238E27FC236}">
                <a16:creationId xmlns:a16="http://schemas.microsoft.com/office/drawing/2014/main" id="{526011B2-004B-E30E-A634-133D3B8E4D58}"/>
              </a:ext>
            </a:extLst>
          </p:cNvPr>
          <p:cNvSpPr txBox="1"/>
          <p:nvPr/>
        </p:nvSpPr>
        <p:spPr>
          <a:xfrm>
            <a:off x="808566" y="5410129"/>
            <a:ext cx="10574867" cy="646331"/>
          </a:xfrm>
          <a:prstGeom prst="rect">
            <a:avLst/>
          </a:prstGeom>
          <a:noFill/>
        </p:spPr>
        <p:txBody>
          <a:bodyPr wrap="square" rtlCol="0">
            <a:spAutoFit/>
          </a:bodyPr>
          <a:lstStyle/>
          <a:p>
            <a:r>
              <a:rPr lang="en-GB" dirty="0">
                <a:solidFill>
                  <a:srgbClr val="00C055"/>
                </a:solidFill>
                <a:latin typeface="Montserrat" panose="00000500000000000000" pitchFamily="2" charset="0"/>
              </a:rPr>
              <a:t>We propose 6.3(a) and 6.3(b) are both removed entirely.</a:t>
            </a:r>
          </a:p>
          <a:p>
            <a:r>
              <a:rPr lang="en-GB" dirty="0">
                <a:solidFill>
                  <a:srgbClr val="00C055"/>
                </a:solidFill>
                <a:latin typeface="Montserrat" panose="00000500000000000000" pitchFamily="2" charset="0"/>
              </a:rPr>
              <a:t>We also propose the yellow highlight only in 6.3(c) is removed leaving the rest.</a:t>
            </a:r>
          </a:p>
        </p:txBody>
      </p:sp>
      <p:sp>
        <p:nvSpPr>
          <p:cNvPr id="5" name="TextBox 4">
            <a:extLst>
              <a:ext uri="{FF2B5EF4-FFF2-40B4-BE49-F238E27FC236}">
                <a16:creationId xmlns:a16="http://schemas.microsoft.com/office/drawing/2014/main" id="{F4D8D42F-1D50-60A8-D94E-AA3AE26C13F3}"/>
              </a:ext>
            </a:extLst>
          </p:cNvPr>
          <p:cNvSpPr txBox="1"/>
          <p:nvPr/>
        </p:nvSpPr>
        <p:spPr>
          <a:xfrm>
            <a:off x="778933" y="4749800"/>
            <a:ext cx="10574867" cy="646331"/>
          </a:xfrm>
          <a:prstGeom prst="rect">
            <a:avLst/>
          </a:prstGeom>
          <a:noFill/>
        </p:spPr>
        <p:txBody>
          <a:bodyPr wrap="square" rtlCol="0">
            <a:spAutoFit/>
          </a:bodyPr>
          <a:lstStyle/>
          <a:p>
            <a:r>
              <a:rPr lang="en-GB" dirty="0">
                <a:solidFill>
                  <a:srgbClr val="FF0000"/>
                </a:solidFill>
                <a:latin typeface="Montserrat" panose="00000500000000000000" pitchFamily="2" charset="0"/>
              </a:rPr>
              <a:t>In the example earlier, Company B reduced their agreed MIC from 200 kVA to 105 kVA. This is not more that 50 percent and the Band remains unchanged as it stands.</a:t>
            </a:r>
          </a:p>
        </p:txBody>
      </p:sp>
      <p:sp>
        <p:nvSpPr>
          <p:cNvPr id="6" name="Slide Number Placeholder 5">
            <a:extLst>
              <a:ext uri="{FF2B5EF4-FFF2-40B4-BE49-F238E27FC236}">
                <a16:creationId xmlns:a16="http://schemas.microsoft.com/office/drawing/2014/main" id="{1254BFD1-4650-E4BB-2D24-C35CB85185DF}"/>
              </a:ext>
            </a:extLst>
          </p:cNvPr>
          <p:cNvSpPr>
            <a:spLocks noGrp="1"/>
          </p:cNvSpPr>
          <p:nvPr>
            <p:ph type="sldNum" sz="quarter" idx="12"/>
          </p:nvPr>
        </p:nvSpPr>
        <p:spPr/>
        <p:txBody>
          <a:bodyPr/>
          <a:lstStyle/>
          <a:p>
            <a:fld id="{496B04D6-F387-44EA-88DC-F1B7FAC10B04}" type="slidenum">
              <a:rPr lang="en-GB" smtClean="0"/>
              <a:t>6</a:t>
            </a:fld>
            <a:endParaRPr lang="en-GB"/>
          </a:p>
        </p:txBody>
      </p:sp>
    </p:spTree>
    <p:extLst>
      <p:ext uri="{BB962C8B-B14F-4D97-AF65-F5344CB8AC3E}">
        <p14:creationId xmlns:p14="http://schemas.microsoft.com/office/powerpoint/2010/main" val="19846962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FDDE47-233D-8750-4000-CD17C6F9765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590930-6738-1C35-0397-D648D8E8A80B}"/>
              </a:ext>
            </a:extLst>
          </p:cNvPr>
          <p:cNvSpPr>
            <a:spLocks noGrp="1"/>
          </p:cNvSpPr>
          <p:nvPr>
            <p:ph type="title"/>
          </p:nvPr>
        </p:nvSpPr>
        <p:spPr/>
        <p:txBody>
          <a:bodyPr/>
          <a:lstStyle/>
          <a:p>
            <a:r>
              <a:rPr lang="en-GB" dirty="0">
                <a:solidFill>
                  <a:srgbClr val="0070C0"/>
                </a:solidFill>
                <a:latin typeface="Montserrat" panose="00000500000000000000" pitchFamily="2" charset="0"/>
              </a:rPr>
              <a:t>Implications If No Change</a:t>
            </a:r>
          </a:p>
        </p:txBody>
      </p:sp>
      <p:sp>
        <p:nvSpPr>
          <p:cNvPr id="3" name="Content Placeholder 2">
            <a:extLst>
              <a:ext uri="{FF2B5EF4-FFF2-40B4-BE49-F238E27FC236}">
                <a16:creationId xmlns:a16="http://schemas.microsoft.com/office/drawing/2014/main" id="{40A608BD-A1BF-2EC0-160A-1581357B489B}"/>
              </a:ext>
            </a:extLst>
          </p:cNvPr>
          <p:cNvSpPr>
            <a:spLocks noGrp="1"/>
          </p:cNvSpPr>
          <p:nvPr>
            <p:ph idx="1"/>
          </p:nvPr>
        </p:nvSpPr>
        <p:spPr>
          <a:xfrm>
            <a:off x="838200" y="1825625"/>
            <a:ext cx="4556760" cy="3615055"/>
          </a:xfrm>
        </p:spPr>
        <p:txBody>
          <a:bodyPr>
            <a:normAutofit lnSpcReduction="10000"/>
          </a:bodyPr>
          <a:lstStyle/>
          <a:p>
            <a:pPr marL="0" indent="0">
              <a:buNone/>
            </a:pPr>
            <a:r>
              <a:rPr lang="en-GB" sz="1800" b="1" dirty="0">
                <a:latin typeface="Montserrat" panose="00000500000000000000" pitchFamily="2" charset="0"/>
              </a:rPr>
              <a:t>Customer Reduces Their Agreed MIC:</a:t>
            </a:r>
          </a:p>
          <a:p>
            <a:pPr marL="0" indent="0">
              <a:buNone/>
            </a:pPr>
            <a:endParaRPr lang="en-GB" sz="1800" dirty="0">
              <a:latin typeface="Montserrat" panose="00000500000000000000" pitchFamily="2" charset="0"/>
            </a:endParaRPr>
          </a:p>
          <a:p>
            <a:pPr marL="0" indent="0">
              <a:buNone/>
            </a:pPr>
            <a:r>
              <a:rPr lang="en-GB" sz="1800" dirty="0">
                <a:solidFill>
                  <a:srgbClr val="FF0000"/>
                </a:solidFill>
                <a:latin typeface="Montserrat" panose="00000500000000000000" pitchFamily="2" charset="0"/>
              </a:rPr>
              <a:t>If there is no exceptional or significant change to the use at site, they will be charged higher standing charges than other supplies with the same agreed MIC.</a:t>
            </a:r>
          </a:p>
          <a:p>
            <a:pPr marL="0" indent="0">
              <a:buNone/>
            </a:pPr>
            <a:endParaRPr lang="en-GB" sz="1800" dirty="0">
              <a:latin typeface="Montserrat" panose="00000500000000000000" pitchFamily="2" charset="0"/>
            </a:endParaRPr>
          </a:p>
          <a:p>
            <a:pPr marL="0" indent="0">
              <a:buNone/>
            </a:pPr>
            <a:r>
              <a:rPr lang="en-GB" sz="1800" dirty="0">
                <a:solidFill>
                  <a:srgbClr val="00C055"/>
                </a:solidFill>
                <a:latin typeface="Montserrat" panose="00000500000000000000" pitchFamily="2" charset="0"/>
              </a:rPr>
              <a:t>Our proposed changes would result in all supplies being charged fairly the same based on their latest agreed MIC.</a:t>
            </a:r>
          </a:p>
          <a:p>
            <a:pPr marL="0" indent="0">
              <a:buNone/>
            </a:pPr>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p:txBody>
      </p:sp>
      <p:sp>
        <p:nvSpPr>
          <p:cNvPr id="7" name="Content Placeholder 2">
            <a:extLst>
              <a:ext uri="{FF2B5EF4-FFF2-40B4-BE49-F238E27FC236}">
                <a16:creationId xmlns:a16="http://schemas.microsoft.com/office/drawing/2014/main" id="{F75DEA38-FDE5-EF53-D448-946F412EB0FC}"/>
              </a:ext>
            </a:extLst>
          </p:cNvPr>
          <p:cNvSpPr txBox="1">
            <a:spLocks/>
          </p:cNvSpPr>
          <p:nvPr/>
        </p:nvSpPr>
        <p:spPr>
          <a:xfrm>
            <a:off x="5824728" y="1825625"/>
            <a:ext cx="4556760" cy="421855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1800" b="1" dirty="0">
                <a:latin typeface="Montserrat" panose="00000500000000000000" pitchFamily="2" charset="0"/>
              </a:rPr>
              <a:t>Customer Does Not Change Their Agreed MIC:</a:t>
            </a:r>
          </a:p>
          <a:p>
            <a:pPr marL="0" indent="0">
              <a:buFont typeface="Arial" panose="020B0604020202020204" pitchFamily="34" charset="0"/>
              <a:buNone/>
            </a:pPr>
            <a:endParaRPr lang="en-GB" sz="1800" dirty="0">
              <a:latin typeface="Montserrat" panose="00000500000000000000" pitchFamily="2" charset="0"/>
            </a:endParaRPr>
          </a:p>
          <a:p>
            <a:pPr marL="0" indent="0">
              <a:buFont typeface="Arial" panose="020B0604020202020204" pitchFamily="34" charset="0"/>
              <a:buNone/>
            </a:pPr>
            <a:r>
              <a:rPr lang="en-GB" sz="1800" dirty="0">
                <a:solidFill>
                  <a:srgbClr val="FF0000"/>
                </a:solidFill>
                <a:latin typeface="Montserrat" panose="00000500000000000000" pitchFamily="2" charset="0"/>
              </a:rPr>
              <a:t>Despite it being feasible to do so, they will experience higher energy costs with a greater share contributed by their standing charges. </a:t>
            </a:r>
          </a:p>
          <a:p>
            <a:pPr marL="0" indent="0">
              <a:buFont typeface="Arial" panose="020B0604020202020204" pitchFamily="34" charset="0"/>
              <a:buNone/>
            </a:pPr>
            <a:endParaRPr lang="en-GB" sz="1800" dirty="0">
              <a:solidFill>
                <a:srgbClr val="FF0000"/>
              </a:solidFill>
              <a:latin typeface="Montserrat" panose="00000500000000000000" pitchFamily="2" charset="0"/>
            </a:endParaRPr>
          </a:p>
          <a:p>
            <a:pPr marL="0" indent="0">
              <a:buFont typeface="Arial" panose="020B0604020202020204" pitchFamily="34" charset="0"/>
              <a:buNone/>
            </a:pPr>
            <a:r>
              <a:rPr lang="en-GB" sz="1800" dirty="0">
                <a:solidFill>
                  <a:srgbClr val="FF0000"/>
                </a:solidFill>
                <a:latin typeface="Montserrat" panose="00000500000000000000" pitchFamily="2" charset="0"/>
              </a:rPr>
              <a:t>Additionally, less Capacity will be available for others.</a:t>
            </a:r>
          </a:p>
          <a:p>
            <a:pPr marL="0" indent="0">
              <a:buFont typeface="Arial" panose="020B0604020202020204" pitchFamily="34" charset="0"/>
              <a:buNone/>
            </a:pPr>
            <a:endParaRPr lang="en-GB" sz="1800" dirty="0">
              <a:latin typeface="Montserrat" panose="00000500000000000000" pitchFamily="2" charset="0"/>
            </a:endParaRPr>
          </a:p>
          <a:p>
            <a:pPr marL="0" indent="0">
              <a:buFont typeface="Arial" panose="020B0604020202020204" pitchFamily="34" charset="0"/>
              <a:buNone/>
            </a:pPr>
            <a:r>
              <a:rPr lang="en-GB" sz="1800" dirty="0">
                <a:solidFill>
                  <a:srgbClr val="00C055"/>
                </a:solidFill>
                <a:latin typeface="Montserrat" panose="00000500000000000000" pitchFamily="2" charset="0"/>
              </a:rPr>
              <a:t>Our proposed changes would encourage Customers to reduce their agreed MIC where suitable.</a:t>
            </a:r>
          </a:p>
          <a:p>
            <a:pPr marL="0" indent="0">
              <a:buFont typeface="Arial" panose="020B0604020202020204" pitchFamily="34" charset="0"/>
              <a:buNone/>
            </a:pPr>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p:txBody>
      </p:sp>
      <p:sp>
        <p:nvSpPr>
          <p:cNvPr id="8" name="Slide Number Placeholder 7">
            <a:extLst>
              <a:ext uri="{FF2B5EF4-FFF2-40B4-BE49-F238E27FC236}">
                <a16:creationId xmlns:a16="http://schemas.microsoft.com/office/drawing/2014/main" id="{B2A521C1-CBED-9F27-B197-0B99CE7CF1D9}"/>
              </a:ext>
            </a:extLst>
          </p:cNvPr>
          <p:cNvSpPr>
            <a:spLocks noGrp="1"/>
          </p:cNvSpPr>
          <p:nvPr>
            <p:ph type="sldNum" sz="quarter" idx="12"/>
          </p:nvPr>
        </p:nvSpPr>
        <p:spPr/>
        <p:txBody>
          <a:bodyPr/>
          <a:lstStyle/>
          <a:p>
            <a:fld id="{496B04D6-F387-44EA-88DC-F1B7FAC10B04}" type="slidenum">
              <a:rPr lang="en-GB" smtClean="0"/>
              <a:t>7</a:t>
            </a:fld>
            <a:endParaRPr lang="en-GB"/>
          </a:p>
        </p:txBody>
      </p:sp>
    </p:spTree>
    <p:extLst>
      <p:ext uri="{BB962C8B-B14F-4D97-AF65-F5344CB8AC3E}">
        <p14:creationId xmlns:p14="http://schemas.microsoft.com/office/powerpoint/2010/main" val="39701124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EA6C8E-8656-B6E8-11ED-FA192E30CBC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C18E0B-7809-E71B-8F5B-98953A1745AA}"/>
              </a:ext>
            </a:extLst>
          </p:cNvPr>
          <p:cNvSpPr>
            <a:spLocks noGrp="1"/>
          </p:cNvSpPr>
          <p:nvPr>
            <p:ph type="title"/>
          </p:nvPr>
        </p:nvSpPr>
        <p:spPr/>
        <p:txBody>
          <a:bodyPr/>
          <a:lstStyle/>
          <a:p>
            <a:r>
              <a:rPr lang="en-GB" dirty="0">
                <a:solidFill>
                  <a:srgbClr val="0070C0"/>
                </a:solidFill>
                <a:latin typeface="Montserrat" panose="00000500000000000000" pitchFamily="2" charset="0"/>
              </a:rPr>
              <a:t>Final Comments</a:t>
            </a:r>
          </a:p>
        </p:txBody>
      </p:sp>
      <p:sp>
        <p:nvSpPr>
          <p:cNvPr id="3" name="Content Placeholder 2">
            <a:extLst>
              <a:ext uri="{FF2B5EF4-FFF2-40B4-BE49-F238E27FC236}">
                <a16:creationId xmlns:a16="http://schemas.microsoft.com/office/drawing/2014/main" id="{48496C26-1C4C-5A7D-3AD9-5001D8C227D9}"/>
              </a:ext>
            </a:extLst>
          </p:cNvPr>
          <p:cNvSpPr>
            <a:spLocks noGrp="1"/>
          </p:cNvSpPr>
          <p:nvPr>
            <p:ph idx="1"/>
          </p:nvPr>
        </p:nvSpPr>
        <p:spPr>
          <a:xfrm>
            <a:off x="838200" y="1825625"/>
            <a:ext cx="10515600" cy="4026535"/>
          </a:xfrm>
        </p:spPr>
        <p:txBody>
          <a:bodyPr>
            <a:normAutofit/>
          </a:bodyPr>
          <a:lstStyle/>
          <a:p>
            <a:pPr marL="0" indent="0">
              <a:buNone/>
            </a:pPr>
            <a:r>
              <a:rPr lang="en-GB" sz="1800" b="1" dirty="0">
                <a:latin typeface="Montserrat" panose="00000500000000000000" pitchFamily="2" charset="0"/>
              </a:rPr>
              <a:t>Key Benefits of Proposed Changes:</a:t>
            </a:r>
          </a:p>
          <a:p>
            <a:pPr marL="0" indent="0">
              <a:buNone/>
            </a:pPr>
            <a:endParaRPr lang="en-GB" sz="1800" dirty="0">
              <a:latin typeface="Montserrat" panose="00000500000000000000" pitchFamily="2" charset="0"/>
            </a:endParaRPr>
          </a:p>
          <a:p>
            <a:r>
              <a:rPr lang="en-GB" sz="1800" dirty="0">
                <a:solidFill>
                  <a:srgbClr val="00C055"/>
                </a:solidFill>
                <a:latin typeface="Montserrat" panose="00000500000000000000" pitchFamily="2" charset="0"/>
              </a:rPr>
              <a:t>Customers are charged more fairly for </a:t>
            </a:r>
            <a:r>
              <a:rPr lang="en-GB" sz="1800" dirty="0" err="1">
                <a:solidFill>
                  <a:srgbClr val="00C055"/>
                </a:solidFill>
                <a:latin typeface="Montserrat" panose="00000500000000000000" pitchFamily="2" charset="0"/>
              </a:rPr>
              <a:t>DUoS</a:t>
            </a:r>
            <a:r>
              <a:rPr lang="en-GB" sz="1800" dirty="0">
                <a:solidFill>
                  <a:srgbClr val="00C055"/>
                </a:solidFill>
                <a:latin typeface="Montserrat" panose="00000500000000000000" pitchFamily="2" charset="0"/>
              </a:rPr>
              <a:t> &amp; </a:t>
            </a:r>
            <a:r>
              <a:rPr lang="en-GB" sz="1800" dirty="0" err="1">
                <a:solidFill>
                  <a:srgbClr val="00C055"/>
                </a:solidFill>
                <a:latin typeface="Montserrat" panose="00000500000000000000" pitchFamily="2" charset="0"/>
              </a:rPr>
              <a:t>TNUoS</a:t>
            </a:r>
            <a:r>
              <a:rPr lang="en-GB" sz="1800" dirty="0">
                <a:solidFill>
                  <a:srgbClr val="00C055"/>
                </a:solidFill>
                <a:latin typeface="Montserrat" panose="00000500000000000000" pitchFamily="2" charset="0"/>
              </a:rPr>
              <a:t>.</a:t>
            </a:r>
          </a:p>
          <a:p>
            <a:pPr marL="0" indent="0">
              <a:buNone/>
            </a:pPr>
            <a:endParaRPr lang="en-GB" sz="1800" dirty="0">
              <a:solidFill>
                <a:srgbClr val="00C055"/>
              </a:solidFill>
              <a:latin typeface="Montserrat" panose="00000500000000000000" pitchFamily="2" charset="0"/>
            </a:endParaRPr>
          </a:p>
          <a:p>
            <a:r>
              <a:rPr lang="en-GB" sz="1800" dirty="0">
                <a:solidFill>
                  <a:srgbClr val="00C055"/>
                </a:solidFill>
                <a:latin typeface="Montserrat" panose="00000500000000000000" pitchFamily="2" charset="0"/>
              </a:rPr>
              <a:t>Available capacity (not in use by Customers) reallocated to those who need.</a:t>
            </a:r>
          </a:p>
          <a:p>
            <a:pPr marL="0" indent="0">
              <a:buNone/>
            </a:pPr>
            <a:endParaRPr lang="en-GB" sz="1800" dirty="0">
              <a:solidFill>
                <a:srgbClr val="00C055"/>
              </a:solidFill>
              <a:latin typeface="Montserrat" panose="00000500000000000000" pitchFamily="2" charset="0"/>
            </a:endParaRPr>
          </a:p>
          <a:p>
            <a:r>
              <a:rPr lang="en-GB" sz="1800" dirty="0">
                <a:solidFill>
                  <a:srgbClr val="00C055"/>
                </a:solidFill>
                <a:latin typeface="Montserrat" panose="00000500000000000000" pitchFamily="2" charset="0"/>
              </a:rPr>
              <a:t>Clearer Residual charges which are easier to administer.</a:t>
            </a:r>
          </a:p>
          <a:p>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a:p>
            <a:endParaRPr lang="en-GB" sz="1800" dirty="0">
              <a:latin typeface="Montserrat" panose="00000500000000000000" pitchFamily="2" charset="0"/>
            </a:endParaRPr>
          </a:p>
        </p:txBody>
      </p:sp>
      <p:sp>
        <p:nvSpPr>
          <p:cNvPr id="4" name="Slide Number Placeholder 3">
            <a:extLst>
              <a:ext uri="{FF2B5EF4-FFF2-40B4-BE49-F238E27FC236}">
                <a16:creationId xmlns:a16="http://schemas.microsoft.com/office/drawing/2014/main" id="{D542E201-4B17-D8B1-66E0-0999D4D731D0}"/>
              </a:ext>
            </a:extLst>
          </p:cNvPr>
          <p:cNvSpPr>
            <a:spLocks noGrp="1"/>
          </p:cNvSpPr>
          <p:nvPr>
            <p:ph type="sldNum" sz="quarter" idx="12"/>
          </p:nvPr>
        </p:nvSpPr>
        <p:spPr/>
        <p:txBody>
          <a:bodyPr/>
          <a:lstStyle/>
          <a:p>
            <a:fld id="{496B04D6-F387-44EA-88DC-F1B7FAC10B04}" type="slidenum">
              <a:rPr lang="en-GB" smtClean="0"/>
              <a:t>8</a:t>
            </a:fld>
            <a:endParaRPr lang="en-GB"/>
          </a:p>
        </p:txBody>
      </p:sp>
    </p:spTree>
    <p:extLst>
      <p:ext uri="{BB962C8B-B14F-4D97-AF65-F5344CB8AC3E}">
        <p14:creationId xmlns:p14="http://schemas.microsoft.com/office/powerpoint/2010/main" val="36138180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05498-6DFB-BBEA-4844-A87314E1CA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D838AC8-83FE-3928-870F-3E59B97C4A07}"/>
              </a:ext>
            </a:extLst>
          </p:cNvPr>
          <p:cNvSpPr>
            <a:spLocks noGrp="1"/>
          </p:cNvSpPr>
          <p:nvPr>
            <p:ph type="ctrTitle"/>
          </p:nvPr>
        </p:nvSpPr>
        <p:spPr>
          <a:xfrm>
            <a:off x="1524000" y="2531064"/>
            <a:ext cx="9144000" cy="1291637"/>
          </a:xfrm>
        </p:spPr>
        <p:txBody>
          <a:bodyPr>
            <a:normAutofit fontScale="90000"/>
          </a:bodyPr>
          <a:lstStyle/>
          <a:p>
            <a:r>
              <a:rPr lang="en-GB" dirty="0">
                <a:solidFill>
                  <a:srgbClr val="0070C0"/>
                </a:solidFill>
                <a:latin typeface="Montserrat" panose="00000500000000000000" pitchFamily="2" charset="0"/>
              </a:rPr>
              <a:t>Thank You For Listening</a:t>
            </a:r>
          </a:p>
        </p:txBody>
      </p:sp>
      <p:sp>
        <p:nvSpPr>
          <p:cNvPr id="3" name="Subtitle 2">
            <a:extLst>
              <a:ext uri="{FF2B5EF4-FFF2-40B4-BE49-F238E27FC236}">
                <a16:creationId xmlns:a16="http://schemas.microsoft.com/office/drawing/2014/main" id="{7DF348C5-3090-2B63-95E5-A28C6A128524}"/>
              </a:ext>
            </a:extLst>
          </p:cNvPr>
          <p:cNvSpPr>
            <a:spLocks noGrp="1"/>
          </p:cNvSpPr>
          <p:nvPr>
            <p:ph type="subTitle" idx="1"/>
          </p:nvPr>
        </p:nvSpPr>
        <p:spPr>
          <a:xfrm>
            <a:off x="1524000" y="4439883"/>
            <a:ext cx="9144000" cy="912045"/>
          </a:xfrm>
        </p:spPr>
        <p:txBody>
          <a:bodyPr>
            <a:normAutofit fontScale="70000" lnSpcReduction="20000"/>
          </a:bodyPr>
          <a:lstStyle/>
          <a:p>
            <a:r>
              <a:rPr lang="en-GB" dirty="0">
                <a:solidFill>
                  <a:srgbClr val="00C055"/>
                </a:solidFill>
              </a:rPr>
              <a:t>Hakan Feridun (Director)</a:t>
            </a:r>
          </a:p>
          <a:p>
            <a:r>
              <a:rPr lang="en-GB" dirty="0">
                <a:solidFill>
                  <a:srgbClr val="00C055"/>
                </a:solidFill>
              </a:rPr>
              <a:t>Email: hakan@energunite.com / Telephone: +44(0)2035180778</a:t>
            </a:r>
          </a:p>
          <a:p>
            <a:r>
              <a:rPr lang="en-GB" dirty="0">
                <a:solidFill>
                  <a:srgbClr val="00C055"/>
                </a:solidFill>
              </a:rPr>
              <a:t>www.energunite.com </a:t>
            </a:r>
          </a:p>
        </p:txBody>
      </p:sp>
      <p:pic>
        <p:nvPicPr>
          <p:cNvPr id="5" name="Picture 4">
            <a:extLst>
              <a:ext uri="{FF2B5EF4-FFF2-40B4-BE49-F238E27FC236}">
                <a16:creationId xmlns:a16="http://schemas.microsoft.com/office/drawing/2014/main" id="{DBCB64B5-48EC-53D8-9A41-D02F20144F7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22577" y="971354"/>
            <a:ext cx="2946846" cy="1291637"/>
          </a:xfrm>
          <a:prstGeom prst="rect">
            <a:avLst/>
          </a:prstGeom>
        </p:spPr>
      </p:pic>
    </p:spTree>
    <p:extLst>
      <p:ext uri="{BB962C8B-B14F-4D97-AF65-F5344CB8AC3E}">
        <p14:creationId xmlns:p14="http://schemas.microsoft.com/office/powerpoint/2010/main" val="118668565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5067D8106D2C244845E371D96267B92" ma:contentTypeVersion="5" ma:contentTypeDescription="Create a new document." ma:contentTypeScope="" ma:versionID="116ec7b2c046121e5d97f2ed6cb5b990">
  <xsd:schema xmlns:xsd="http://www.w3.org/2001/XMLSchema" xmlns:xs="http://www.w3.org/2001/XMLSchema" xmlns:p="http://schemas.microsoft.com/office/2006/metadata/properties" xmlns:ns2="b2735f37-f050-41e5-8a5e-d82ee095ede3" targetNamespace="http://schemas.microsoft.com/office/2006/metadata/properties" ma:root="true" ma:fieldsID="34e15bc1c48583597b93b37a0d9800cc" ns2:_="">
    <xsd:import namespace="b2735f37-f050-41e5-8a5e-d82ee095ede3"/>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Reviewe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2735f37-f050-41e5-8a5e-d82ee095ede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Reviewed" ma:index="11" nillable="true" ma:displayName="Reviewed" ma:default="0" ma:format="Dropdown" ma:hidden="true" ma:internalName="Reviewed" ma:readOnly="fals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Reviewed xmlns="b2735f37-f050-41e5-8a5e-d82ee095ede3">false</Reviewed>
  </documentManagement>
</p:properties>
</file>

<file path=customXml/itemProps1.xml><?xml version="1.0" encoding="utf-8"?>
<ds:datastoreItem xmlns:ds="http://schemas.openxmlformats.org/officeDocument/2006/customXml" ds:itemID="{2EEA65D1-8563-4E15-82C9-28F420D43A67}"/>
</file>

<file path=customXml/itemProps2.xml><?xml version="1.0" encoding="utf-8"?>
<ds:datastoreItem xmlns:ds="http://schemas.openxmlformats.org/officeDocument/2006/customXml" ds:itemID="{7A5AD9C5-2790-437A-8BC5-9B87069420B4}"/>
</file>

<file path=customXml/itemProps3.xml><?xml version="1.0" encoding="utf-8"?>
<ds:datastoreItem xmlns:ds="http://schemas.openxmlformats.org/officeDocument/2006/customXml" ds:itemID="{675C4EFF-D5A3-4E0E-9F28-7142B4B4BEEB}"/>
</file>

<file path=docProps/app.xml><?xml version="1.0" encoding="utf-8"?>
<Properties xmlns="http://schemas.openxmlformats.org/officeDocument/2006/extended-properties" xmlns:vt="http://schemas.openxmlformats.org/officeDocument/2006/docPropsVTypes">
  <TotalTime>234</TotalTime>
  <Words>912</Words>
  <Application>Microsoft Office PowerPoint</Application>
  <PresentationFormat>Widescreen</PresentationFormat>
  <Paragraphs>85</Paragraphs>
  <Slides>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Aptos</vt:lpstr>
      <vt:lpstr>Aptos Display</vt:lpstr>
      <vt:lpstr>Arial</vt:lpstr>
      <vt:lpstr>Montserrat</vt:lpstr>
      <vt:lpstr>Office Theme</vt:lpstr>
      <vt:lpstr>Revisiting Schedule 32: Residual Charging Bands</vt:lpstr>
      <vt:lpstr>The Problem Explained</vt:lpstr>
      <vt:lpstr>An Example of the Problem</vt:lpstr>
      <vt:lpstr>The Issue With Section 6.2</vt:lpstr>
      <vt:lpstr>The Issue With Section 6.3 (Part 1)</vt:lpstr>
      <vt:lpstr>The Issue With Section 6.3 (Part 2)</vt:lpstr>
      <vt:lpstr>Implications If No Change</vt:lpstr>
      <vt:lpstr>Final Comments</vt:lpstr>
      <vt:lpstr>Thank You For Listening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Hakan Feridun</dc:creator>
  <cp:lastModifiedBy>Hakan Feridun</cp:lastModifiedBy>
  <cp:revision>6</cp:revision>
  <dcterms:created xsi:type="dcterms:W3CDTF">2025-09-03T03:44:01Z</dcterms:created>
  <dcterms:modified xsi:type="dcterms:W3CDTF">2025-09-03T13:47:56Z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0x01010045067D8106D2C244845E371D96267B92</vt:lpwstr>
  </property>
</Properties>
</file>